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3"/>
  </p:notesMasterIdLst>
  <p:sldIdLst>
    <p:sldId id="256" r:id="rId2"/>
    <p:sldId id="258" r:id="rId3"/>
    <p:sldId id="260" r:id="rId4"/>
    <p:sldId id="314" r:id="rId5"/>
    <p:sldId id="318" r:id="rId6"/>
    <p:sldId id="313" r:id="rId7"/>
    <p:sldId id="316" r:id="rId8"/>
    <p:sldId id="317" r:id="rId9"/>
    <p:sldId id="319" r:id="rId10"/>
    <p:sldId id="335" r:id="rId11"/>
    <p:sldId id="320" r:id="rId12"/>
    <p:sldId id="336" r:id="rId13"/>
    <p:sldId id="321" r:id="rId14"/>
    <p:sldId id="337" r:id="rId15"/>
    <p:sldId id="338" r:id="rId16"/>
    <p:sldId id="324" r:id="rId17"/>
    <p:sldId id="339" r:id="rId18"/>
    <p:sldId id="340" r:id="rId19"/>
    <p:sldId id="327" r:id="rId20"/>
    <p:sldId id="333" r:id="rId21"/>
    <p:sldId id="332" r:id="rId22"/>
  </p:sldIdLst>
  <p:sldSz cx="9144000" cy="5143500" type="screen16x9"/>
  <p:notesSz cx="6858000" cy="9144000"/>
  <p:embeddedFontLs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Lato Black" panose="020F0502020204030203" pitchFamily="34" charset="0"/>
      <p:bold r:id="rId28"/>
      <p:boldItalic r:id="rId29"/>
    </p:embeddedFont>
    <p:embeddedFont>
      <p:font typeface="Lato Light" panose="020F0502020204030203" pitchFamily="34" charset="0"/>
      <p:regular r:id="rId30"/>
      <p:bold r:id="rId31"/>
      <p:italic r:id="rId32"/>
      <p:boldItalic r:id="rId33"/>
    </p:embeddedFont>
    <p:embeddedFont>
      <p:font typeface="Montserrat Medium" panose="00000600000000000000" pitchFamily="2" charset="0"/>
      <p:regular r:id="rId34"/>
      <p:bold r:id="rId35"/>
      <p:italic r:id="rId36"/>
      <p:boldItalic r:id="rId37"/>
    </p:embeddedFont>
    <p:embeddedFont>
      <p:font typeface="Roboto Condensed Light" panose="02000000000000000000" pitchFamily="2" charset="0"/>
      <p:regular r:id="rId38"/>
      <p: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8C2A29B-E4A0-430F-B6F1-99D0BCF475C7}">
  <a:tblStyle styleId="{E8C2A29B-E4A0-430F-B6F1-99D0BCF475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120"/>
      </p:cViewPr>
      <p:guideLst>
        <p:guide pos="45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144dd260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144dd260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1582efe8ed_1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1582efe8ed_1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151d0107ad_1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151d0107ad_1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D7CBCF2B-D284-08A7-4612-409DD735B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151d0107ad_1_19:notes">
            <a:extLst>
              <a:ext uri="{FF2B5EF4-FFF2-40B4-BE49-F238E27FC236}">
                <a16:creationId xmlns:a16="http://schemas.microsoft.com/office/drawing/2014/main" id="{CE68A4F7-E3E3-4462-9819-99AE9E0BC4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151d0107ad_1_19:notes">
            <a:extLst>
              <a:ext uri="{FF2B5EF4-FFF2-40B4-BE49-F238E27FC236}">
                <a16:creationId xmlns:a16="http://schemas.microsoft.com/office/drawing/2014/main" id="{39CC8E88-F343-1114-79BE-B29FCF7E44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4763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3727178B-48F3-CDE0-F6FD-0628AD1FB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151d0107ad_1_19:notes">
            <a:extLst>
              <a:ext uri="{FF2B5EF4-FFF2-40B4-BE49-F238E27FC236}">
                <a16:creationId xmlns:a16="http://schemas.microsoft.com/office/drawing/2014/main" id="{D7E0DB96-7697-5609-5F2A-B4BE26F609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151d0107ad_1_19:notes">
            <a:extLst>
              <a:ext uri="{FF2B5EF4-FFF2-40B4-BE49-F238E27FC236}">
                <a16:creationId xmlns:a16="http://schemas.microsoft.com/office/drawing/2014/main" id="{68AE1538-4F78-996B-4466-2449539226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1718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021525" y="1401600"/>
            <a:ext cx="3182700" cy="14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021525" y="3026400"/>
            <a:ext cx="2979600" cy="715500"/>
          </a:xfrm>
          <a:prstGeom prst="rect">
            <a:avLst/>
          </a:prstGeom>
          <a:solidFill>
            <a:srgbClr val="95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04300"/>
            <a:ext cx="7704000" cy="34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1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20" name="Google Shape;20;p4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6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15250" y="540000"/>
            <a:ext cx="35388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715250" y="1799550"/>
            <a:ext cx="4239900" cy="23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34" name="Google Shape;34;p7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3756000" y="1710959"/>
            <a:ext cx="3995700" cy="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3756000" y="2452741"/>
            <a:ext cx="3995700" cy="97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41" name="Google Shape;41;p9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1188375" y="1652750"/>
            <a:ext cx="2817000" cy="84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Font typeface="Lato Black"/>
              <a:buNone/>
              <a:defRPr b="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500"/>
              <a:buFont typeface="Lato Black"/>
              <a:buNone/>
              <a:defRPr sz="2500" b="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500"/>
              <a:buFont typeface="Lato Black"/>
              <a:buNone/>
              <a:defRPr sz="2500" b="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500"/>
              <a:buFont typeface="Lato Black"/>
              <a:buNone/>
              <a:defRPr sz="2500" b="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500"/>
              <a:buFont typeface="Lato Black"/>
              <a:buNone/>
              <a:defRPr sz="2500" b="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500"/>
              <a:buFont typeface="Lato Black"/>
              <a:buNone/>
              <a:defRPr sz="2500" b="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500"/>
              <a:buFont typeface="Lato Black"/>
              <a:buNone/>
              <a:defRPr sz="2500" b="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500"/>
              <a:buFont typeface="Lato Black"/>
              <a:buNone/>
              <a:defRPr sz="2500" b="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500"/>
              <a:buFont typeface="Lato Black"/>
              <a:buNone/>
              <a:defRPr sz="2500" b="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subTitle" idx="1"/>
          </p:nvPr>
        </p:nvSpPr>
        <p:spPr>
          <a:xfrm>
            <a:off x="1188375" y="2491625"/>
            <a:ext cx="2817000" cy="9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6" name="Google Shape;166;p25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7" name="Google Shape;197;p33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4"/>
          <p:cNvPicPr preferRelativeResize="0"/>
          <p:nvPr/>
        </p:nvPicPr>
        <p:blipFill rotWithShape="1">
          <a:blip r:embed="rId2">
            <a:alphaModFix/>
          </a:blip>
          <a:srcRect l="1671" t="428" r="22702" b="24377"/>
          <a:stretch/>
        </p:blipFill>
        <p:spPr>
          <a:xfrm rot="10800000" flipH="1">
            <a:off x="0" y="0"/>
            <a:ext cx="3221171" cy="32026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34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8070D"/>
            </a:gs>
            <a:gs pos="100000">
              <a:srgbClr val="29155A"/>
            </a:gs>
          </a:gsLst>
          <a:lin ang="189007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ato"/>
              <a:buNone/>
              <a:defRPr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8710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●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○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■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●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○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■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●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○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■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8" r:id="rId6"/>
    <p:sldLayoutId id="2147483671" r:id="rId7"/>
    <p:sldLayoutId id="2147483679" r:id="rId8"/>
    <p:sldLayoutId id="214748368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>
            <a:spLocks noGrp="1"/>
          </p:cNvSpPr>
          <p:nvPr>
            <p:ph type="ctrTitle"/>
          </p:nvPr>
        </p:nvSpPr>
        <p:spPr>
          <a:xfrm>
            <a:off x="4098996" y="1122624"/>
            <a:ext cx="4187117" cy="14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0" dirty="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Analysis of Early Alzheimer’s Diagnosis</a:t>
            </a:r>
            <a:endParaRPr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38"/>
          <p:cNvSpPr txBox="1">
            <a:spLocks noGrp="1"/>
          </p:cNvSpPr>
          <p:nvPr>
            <p:ph type="subTitle" idx="1"/>
          </p:nvPr>
        </p:nvSpPr>
        <p:spPr>
          <a:xfrm>
            <a:off x="3814008" y="3572253"/>
            <a:ext cx="4187117" cy="9070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Rahul Sajith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Shubham Tiwari</a:t>
            </a:r>
          </a:p>
        </p:txBody>
      </p:sp>
      <p:sp>
        <p:nvSpPr>
          <p:cNvPr id="213" name="Google Shape;213;p38"/>
          <p:cNvSpPr txBox="1"/>
          <p:nvPr/>
        </p:nvSpPr>
        <p:spPr>
          <a:xfrm rot="5400000">
            <a:off x="8514275" y="1089675"/>
            <a:ext cx="3381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2025</a:t>
            </a:r>
            <a:endParaRPr sz="1000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grpSp>
        <p:nvGrpSpPr>
          <p:cNvPr id="214" name="Google Shape;214;p38"/>
          <p:cNvGrpSpPr/>
          <p:nvPr/>
        </p:nvGrpSpPr>
        <p:grpSpPr>
          <a:xfrm rot="5400000">
            <a:off x="8459352" y="525364"/>
            <a:ext cx="448016" cy="159289"/>
            <a:chOff x="4405045" y="960533"/>
            <a:chExt cx="680462" cy="241934"/>
          </a:xfrm>
        </p:grpSpPr>
        <p:grpSp>
          <p:nvGrpSpPr>
            <p:cNvPr id="215" name="Google Shape;215;p38"/>
            <p:cNvGrpSpPr/>
            <p:nvPr/>
          </p:nvGrpSpPr>
          <p:grpSpPr>
            <a:xfrm>
              <a:off x="4405045" y="960533"/>
              <a:ext cx="680462" cy="241934"/>
              <a:chOff x="4405045" y="960533"/>
              <a:chExt cx="680462" cy="241934"/>
            </a:xfrm>
          </p:grpSpPr>
          <p:sp>
            <p:nvSpPr>
              <p:cNvPr id="216" name="Google Shape;216;p38"/>
              <p:cNvSpPr/>
              <p:nvPr/>
            </p:nvSpPr>
            <p:spPr>
              <a:xfrm rot="2700000">
                <a:off x="4663796" y="997170"/>
                <a:ext cx="163342" cy="168857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8"/>
              <p:cNvSpPr/>
              <p:nvPr/>
            </p:nvSpPr>
            <p:spPr>
              <a:xfrm rot="-2700000">
                <a:off x="4436501" y="995607"/>
                <a:ext cx="151887" cy="151887"/>
              </a:xfrm>
              <a:prstGeom prst="arc">
                <a:avLst>
                  <a:gd name="adj1" fmla="val 17826268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8" name="Google Shape;218;p38"/>
              <p:cNvCxnSpPr>
                <a:stCxn id="217" idx="2"/>
                <a:endCxn id="216" idx="1"/>
              </p:cNvCxnSpPr>
              <p:nvPr/>
            </p:nvCxnSpPr>
            <p:spPr>
              <a:xfrm rot="-5400000" flipH="1">
                <a:off x="4564345" y="1019650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9" name="Google Shape;219;p38"/>
              <p:cNvSpPr/>
              <p:nvPr/>
            </p:nvSpPr>
            <p:spPr>
              <a:xfrm rot="-8100000" flipH="1">
                <a:off x="4436501" y="1019123"/>
                <a:ext cx="151887" cy="151887"/>
              </a:xfrm>
              <a:prstGeom prst="arc">
                <a:avLst>
                  <a:gd name="adj1" fmla="val 17776405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0" name="Google Shape;220;p38"/>
              <p:cNvCxnSpPr>
                <a:stCxn id="219" idx="2"/>
              </p:cNvCxnSpPr>
              <p:nvPr/>
            </p:nvCxnSpPr>
            <p:spPr>
              <a:xfrm rot="-5400000">
                <a:off x="4564345" y="1027266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21" name="Google Shape;221;p38"/>
              <p:cNvSpPr/>
              <p:nvPr/>
            </p:nvSpPr>
            <p:spPr>
              <a:xfrm rot="2700000" flipH="1">
                <a:off x="4902164" y="991990"/>
                <a:ext cx="151887" cy="151887"/>
              </a:xfrm>
              <a:prstGeom prst="arc">
                <a:avLst>
                  <a:gd name="adj1" fmla="val 17826268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2" name="Google Shape;222;p38"/>
              <p:cNvCxnSpPr>
                <a:stCxn id="221" idx="2"/>
              </p:cNvCxnSpPr>
              <p:nvPr/>
            </p:nvCxnSpPr>
            <p:spPr>
              <a:xfrm rot="5400000">
                <a:off x="4802907" y="1016033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23" name="Google Shape;223;p38"/>
              <p:cNvSpPr/>
              <p:nvPr/>
            </p:nvSpPr>
            <p:spPr>
              <a:xfrm rot="8100000">
                <a:off x="4902164" y="1015506"/>
                <a:ext cx="151887" cy="151887"/>
              </a:xfrm>
              <a:prstGeom prst="arc">
                <a:avLst>
                  <a:gd name="adj1" fmla="val 17776405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4" name="Google Shape;224;p38"/>
              <p:cNvCxnSpPr>
                <a:stCxn id="223" idx="2"/>
              </p:cNvCxnSpPr>
              <p:nvPr/>
            </p:nvCxnSpPr>
            <p:spPr>
              <a:xfrm rot="5400000" flipH="1">
                <a:off x="4802907" y="1023649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25" name="Google Shape;225;p38"/>
            <p:cNvCxnSpPr>
              <a:stCxn id="217" idx="2"/>
              <a:endCxn id="219" idx="2"/>
            </p:cNvCxnSpPr>
            <p:nvPr/>
          </p:nvCxnSpPr>
          <p:spPr>
            <a:xfrm rot="5400000">
              <a:off x="4500745" y="1083250"/>
              <a:ext cx="130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38"/>
            <p:cNvCxnSpPr/>
            <p:nvPr/>
          </p:nvCxnSpPr>
          <p:spPr>
            <a:xfrm flipH="1">
              <a:off x="4527184" y="999281"/>
              <a:ext cx="900" cy="1677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38"/>
            <p:cNvCxnSpPr>
              <a:stCxn id="221" idx="2"/>
              <a:endCxn id="223" idx="2"/>
            </p:cNvCxnSpPr>
            <p:nvPr/>
          </p:nvCxnSpPr>
          <p:spPr>
            <a:xfrm rot="5400000">
              <a:off x="4859007" y="1079633"/>
              <a:ext cx="130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8" name="Google Shape;228;p38"/>
            <p:cNvCxnSpPr/>
            <p:nvPr/>
          </p:nvCxnSpPr>
          <p:spPr>
            <a:xfrm>
              <a:off x="4962470" y="999281"/>
              <a:ext cx="900" cy="1677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" name="Google Shape;229;p38"/>
            <p:cNvCxnSpPr>
              <a:stCxn id="216" idx="3"/>
              <a:endCxn id="216" idx="0"/>
            </p:cNvCxnSpPr>
            <p:nvPr/>
          </p:nvCxnSpPr>
          <p:spPr>
            <a:xfrm rot="5400000">
              <a:off x="4745467" y="1079799"/>
              <a:ext cx="117600" cy="1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0" name="Google Shape;230;p38"/>
            <p:cNvCxnSpPr/>
            <p:nvPr/>
          </p:nvCxnSpPr>
          <p:spPr>
            <a:xfrm flipH="1">
              <a:off x="4725475" y="1001074"/>
              <a:ext cx="900" cy="1623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1" name="Google Shape;231;p38"/>
            <p:cNvCxnSpPr/>
            <p:nvPr/>
          </p:nvCxnSpPr>
          <p:spPr>
            <a:xfrm flipH="1">
              <a:off x="4764450" y="1001074"/>
              <a:ext cx="900" cy="1623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38"/>
            <p:cNvCxnSpPr>
              <a:stCxn id="216" idx="2"/>
              <a:endCxn id="216" idx="1"/>
            </p:cNvCxnSpPr>
            <p:nvPr/>
          </p:nvCxnSpPr>
          <p:spPr>
            <a:xfrm rot="5400000">
              <a:off x="4628017" y="1081749"/>
              <a:ext cx="117600" cy="1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33" name="Google Shape;233;p38"/>
          <p:cNvSpPr txBox="1"/>
          <p:nvPr/>
        </p:nvSpPr>
        <p:spPr>
          <a:xfrm rot="5400000">
            <a:off x="7675110" y="2453638"/>
            <a:ext cx="2018254" cy="21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Michigan Technological University</a:t>
            </a:r>
            <a:endParaRPr sz="1000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cxnSp>
        <p:nvCxnSpPr>
          <p:cNvPr id="234" name="Google Shape;234;p38"/>
          <p:cNvCxnSpPr/>
          <p:nvPr/>
        </p:nvCxnSpPr>
        <p:spPr>
          <a:xfrm rot="10800000">
            <a:off x="723750" y="4678425"/>
            <a:ext cx="8477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E27E4-987B-A414-A758-7808293B9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70CB3-54C0-1990-43AF-84DB625C4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XGBoost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993920-911E-1D9B-9F7D-EF7437CB43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0" i="0" dirty="0">
                <a:solidFill>
                  <a:srgbClr val="F8FAFF"/>
                </a:solidFill>
                <a:effectLst/>
                <a:latin typeface="+mj-lt"/>
              </a:rPr>
              <a:t>Optimized Performance: Uses gradient boosting to sequentially correct errors, often outperforming Random Forest. 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0" i="0" dirty="0">
                <a:solidFill>
                  <a:srgbClr val="F8FAFF"/>
                </a:solidFill>
                <a:effectLst/>
                <a:latin typeface="+mj-lt"/>
              </a:rPr>
              <a:t>Handles Imbalance Better: metric='</a:t>
            </a:r>
            <a:r>
              <a:rPr lang="en-US" sz="1600" b="0" i="0" dirty="0" err="1">
                <a:solidFill>
                  <a:srgbClr val="F8FAFF"/>
                </a:solidFill>
                <a:effectLst/>
                <a:latin typeface="+mj-lt"/>
              </a:rPr>
              <a:t>mlogloss</a:t>
            </a:r>
            <a:r>
              <a:rPr lang="en-US" sz="1600" b="0" i="0" dirty="0">
                <a:solidFill>
                  <a:srgbClr val="F8FAFF"/>
                </a:solidFill>
                <a:effectLst/>
                <a:latin typeface="+mj-lt"/>
              </a:rPr>
              <a:t>' to optimize for multi-class imbalance (AD/CN/MCI). 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0" i="0" dirty="0">
                <a:solidFill>
                  <a:srgbClr val="F8FAFF"/>
                </a:solidFill>
                <a:effectLst/>
                <a:latin typeface="+mj-lt"/>
              </a:rPr>
              <a:t>Regularization: Built-in L1/L2 penalties prevent overfitting—critical for high-dimensional neuroimaging data. 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0" i="0" dirty="0">
                <a:solidFill>
                  <a:srgbClr val="F8FAFF"/>
                </a:solidFill>
                <a:effectLst/>
                <a:latin typeface="+mj-lt"/>
              </a:rPr>
              <a:t>Speed: More efficient than Random Forest for large feature sets.</a:t>
            </a:r>
            <a:endParaRPr lang="en-IN" sz="1600" b="0" i="0" dirty="0">
              <a:solidFill>
                <a:srgbClr val="F8FAFF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13076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C846AF-6F4E-BEFA-78E2-C96FF7AAF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129B7-7D5E-E152-FDF4-A7B2B69CA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XGBoost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C7659-1C9E-EF96-D8BD-AFBBE5DBC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996" y="1380959"/>
            <a:ext cx="5430008" cy="238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575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4E9A0-4179-2883-337F-A656B4AAE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1586D-D6E8-FD27-0868-641F83F6E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1D CNN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36414-D0CC-5AE4-CF43-F80747F27F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0" i="0" dirty="0">
                <a:solidFill>
                  <a:srgbClr val="F8FAFF"/>
                </a:solidFill>
                <a:effectLst/>
                <a:latin typeface="+mn-lt"/>
              </a:rPr>
              <a:t>A </a:t>
            </a:r>
            <a:r>
              <a:rPr lang="en-US" sz="1600" b="1" i="0" dirty="0">
                <a:solidFill>
                  <a:srgbClr val="F8FAFF"/>
                </a:solidFill>
                <a:effectLst/>
                <a:latin typeface="+mn-lt"/>
              </a:rPr>
              <a:t>1D CNN</a:t>
            </a:r>
            <a:r>
              <a:rPr lang="en-US" sz="1600" b="0" i="0" dirty="0">
                <a:solidFill>
                  <a:srgbClr val="F8FAFF"/>
                </a:solidFill>
                <a:effectLst/>
                <a:latin typeface="+mn-lt"/>
              </a:rPr>
              <a:t> is well-suited for your Alzheimer's dataset because it captures </a:t>
            </a:r>
            <a:r>
              <a:rPr lang="en-US" sz="1600" b="1" i="0" dirty="0">
                <a:solidFill>
                  <a:srgbClr val="F8FAFF"/>
                </a:solidFill>
                <a:effectLst/>
                <a:latin typeface="+mn-lt"/>
              </a:rPr>
              <a:t>local patterns</a:t>
            </a:r>
            <a:r>
              <a:rPr lang="en-US" sz="1600" b="0" i="0" dirty="0">
                <a:solidFill>
                  <a:srgbClr val="F8FAFF"/>
                </a:solidFill>
                <a:effectLst/>
                <a:latin typeface="+mn-lt"/>
              </a:rPr>
              <a:t> in brain region features, unlike Random Forest/</a:t>
            </a:r>
            <a:r>
              <a:rPr lang="en-US" sz="1600" b="0" i="0" dirty="0" err="1">
                <a:solidFill>
                  <a:srgbClr val="F8FAFF"/>
                </a:solidFill>
                <a:effectLst/>
                <a:latin typeface="+mn-lt"/>
              </a:rPr>
              <a:t>XGBoost</a:t>
            </a:r>
            <a:r>
              <a:rPr lang="en-US" sz="1600" b="0" i="0" dirty="0">
                <a:solidFill>
                  <a:srgbClr val="F8FAFF"/>
                </a:solidFill>
                <a:effectLst/>
                <a:latin typeface="+mn-lt"/>
              </a:rPr>
              <a:t> that treat features independently. 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US" sz="1600" b="0" i="0" dirty="0">
                <a:solidFill>
                  <a:srgbClr val="F8FAFF"/>
                </a:solidFill>
                <a:effectLst/>
                <a:latin typeface="+mn-lt"/>
              </a:rPr>
              <a:t>It handles </a:t>
            </a:r>
            <a:r>
              <a:rPr lang="en-US" sz="1600" b="1" i="0" dirty="0">
                <a:solidFill>
                  <a:srgbClr val="F8FAFF"/>
                </a:solidFill>
                <a:effectLst/>
                <a:latin typeface="+mn-lt"/>
              </a:rPr>
              <a:t>high-dimensional data</a:t>
            </a:r>
            <a:r>
              <a:rPr lang="en-US" sz="1600" b="0" i="0" dirty="0">
                <a:solidFill>
                  <a:srgbClr val="F8FAFF"/>
                </a:solidFill>
                <a:effectLst/>
                <a:latin typeface="+mn-lt"/>
              </a:rPr>
              <a:t> by automatically learning key combinations  without manual engineering</a:t>
            </a:r>
            <a:endParaRPr lang="en-IN" sz="1600" b="0" i="0" dirty="0">
              <a:solidFill>
                <a:srgbClr val="F8FAFF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6364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2863C-E75B-97B2-AD10-7E8155043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F1E6A-5658-161C-8FF1-C8430004A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1D CNN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9C2626-18D9-0DB6-8442-F148D1993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179" y="1104299"/>
            <a:ext cx="7287642" cy="341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639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ADB37E-F2A8-1A9A-B927-4C18211DA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0CA0A-EE03-AE26-A883-D94A1E031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1D CNN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BF3704-A8AE-1E87-FE55-980D890A0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101" y="1385504"/>
            <a:ext cx="6077798" cy="276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87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6452E-F164-B540-346E-ED7FC6383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09644-C2DB-A558-F427-58760ED9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1D CNN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DF908A-9396-15C6-D057-F6BF4CE15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16" y="1280159"/>
            <a:ext cx="8205216" cy="308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27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95912-B92A-BBC6-B269-A30C92BB9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With Balanced dataset (After SMOT)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90E69E-2BC3-F720-BFFA-43BAB9333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8" y="1400011"/>
            <a:ext cx="4340352" cy="23434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A09F05-1F4A-5E3F-5ADB-7CAB50E51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345" y="1400011"/>
            <a:ext cx="4340352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5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A6945-CE74-AFCF-97BE-DE4D789DE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1743B-0BA3-46CD-8D8D-84042A825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1D CNN (SMOT)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7ED21E-363F-3EB3-0C05-AD84CB712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104300"/>
            <a:ext cx="8082624" cy="333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70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83446-12EE-6388-6212-83DF323CB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AD22F-BB69-C96C-7650-6680FDD5F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1D CNN (SMOT)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02B9A5-F333-A4C5-3F47-8D69AAEAB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759" y="1309511"/>
            <a:ext cx="6144482" cy="252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900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B5845-F778-1B2C-2DA1-C1EA5848A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30124"/>
            <a:ext cx="7704000" cy="564300"/>
          </a:xfrm>
        </p:spPr>
        <p:txBody>
          <a:bodyPr/>
          <a:lstStyle/>
          <a:p>
            <a:r>
              <a:rPr lang="en-IN" sz="1100" dirty="0">
                <a:solidFill>
                  <a:schemeClr val="bg1"/>
                </a:solidFill>
              </a:rPr>
              <a:t>Top Features of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735674-2A55-69E5-4CF2-A9B3A8468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28" y="894424"/>
            <a:ext cx="8671815" cy="353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971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>
            <a:spLocks noGrp="1"/>
          </p:cNvSpPr>
          <p:nvPr>
            <p:ph type="title"/>
          </p:nvPr>
        </p:nvSpPr>
        <p:spPr>
          <a:xfrm>
            <a:off x="3756000" y="1710959"/>
            <a:ext cx="3995700" cy="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</a:t>
            </a:r>
            <a:endParaRPr dirty="0"/>
          </a:p>
        </p:txBody>
      </p:sp>
      <p:sp>
        <p:nvSpPr>
          <p:cNvPr id="267" name="Google Shape;267;p40"/>
          <p:cNvSpPr txBox="1">
            <a:spLocks noGrp="1"/>
          </p:cNvSpPr>
          <p:nvPr>
            <p:ph type="subTitle" idx="1"/>
          </p:nvPr>
        </p:nvSpPr>
        <p:spPr>
          <a:xfrm>
            <a:off x="3756000" y="2452741"/>
            <a:ext cx="3995700" cy="97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Comprehensive Analysis of Early Alzheimer’s disease diagnosis using Machine Learning Technique on brain Imaging and demographic data. </a:t>
            </a:r>
            <a:endParaRPr dirty="0"/>
          </a:p>
        </p:txBody>
      </p:sp>
      <p:pic>
        <p:nvPicPr>
          <p:cNvPr id="268" name="Google Shape;268;p40"/>
          <p:cNvPicPr preferRelativeResize="0"/>
          <p:nvPr/>
        </p:nvPicPr>
        <p:blipFill rotWithShape="1">
          <a:blip r:embed="rId3">
            <a:alphaModFix/>
          </a:blip>
          <a:srcRect t="3678" r="38631" b="9568"/>
          <a:stretch/>
        </p:blipFill>
        <p:spPr>
          <a:xfrm>
            <a:off x="0" y="0"/>
            <a:ext cx="363854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0"/>
          <p:cNvSpPr txBox="1"/>
          <p:nvPr/>
        </p:nvSpPr>
        <p:spPr>
          <a:xfrm rot="5400000">
            <a:off x="8514275" y="1089675"/>
            <a:ext cx="3381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2025</a:t>
            </a:r>
            <a:endParaRPr sz="1000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grpSp>
        <p:nvGrpSpPr>
          <p:cNvPr id="270" name="Google Shape;270;p40"/>
          <p:cNvGrpSpPr/>
          <p:nvPr/>
        </p:nvGrpSpPr>
        <p:grpSpPr>
          <a:xfrm rot="5400000">
            <a:off x="8459352" y="525364"/>
            <a:ext cx="448016" cy="159289"/>
            <a:chOff x="4405045" y="960533"/>
            <a:chExt cx="680462" cy="241934"/>
          </a:xfrm>
        </p:grpSpPr>
        <p:grpSp>
          <p:nvGrpSpPr>
            <p:cNvPr id="271" name="Google Shape;271;p40"/>
            <p:cNvGrpSpPr/>
            <p:nvPr/>
          </p:nvGrpSpPr>
          <p:grpSpPr>
            <a:xfrm>
              <a:off x="4405045" y="960533"/>
              <a:ext cx="680462" cy="241934"/>
              <a:chOff x="4405045" y="960533"/>
              <a:chExt cx="680462" cy="241934"/>
            </a:xfrm>
          </p:grpSpPr>
          <p:sp>
            <p:nvSpPr>
              <p:cNvPr id="272" name="Google Shape;272;p40"/>
              <p:cNvSpPr/>
              <p:nvPr/>
            </p:nvSpPr>
            <p:spPr>
              <a:xfrm rot="2700000">
                <a:off x="4663796" y="997170"/>
                <a:ext cx="163342" cy="168857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40"/>
              <p:cNvSpPr/>
              <p:nvPr/>
            </p:nvSpPr>
            <p:spPr>
              <a:xfrm rot="-2700000">
                <a:off x="4436501" y="995607"/>
                <a:ext cx="151887" cy="151887"/>
              </a:xfrm>
              <a:prstGeom prst="arc">
                <a:avLst>
                  <a:gd name="adj1" fmla="val 17826268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74" name="Google Shape;274;p40"/>
              <p:cNvCxnSpPr>
                <a:stCxn id="273" idx="2"/>
                <a:endCxn id="272" idx="1"/>
              </p:cNvCxnSpPr>
              <p:nvPr/>
            </p:nvCxnSpPr>
            <p:spPr>
              <a:xfrm rot="-5400000" flipH="1">
                <a:off x="4564345" y="1019650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5" name="Google Shape;275;p40"/>
              <p:cNvSpPr/>
              <p:nvPr/>
            </p:nvSpPr>
            <p:spPr>
              <a:xfrm rot="-8100000" flipH="1">
                <a:off x="4436501" y="1019123"/>
                <a:ext cx="151887" cy="151887"/>
              </a:xfrm>
              <a:prstGeom prst="arc">
                <a:avLst>
                  <a:gd name="adj1" fmla="val 17776405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76" name="Google Shape;276;p40"/>
              <p:cNvCxnSpPr>
                <a:stCxn id="275" idx="2"/>
              </p:cNvCxnSpPr>
              <p:nvPr/>
            </p:nvCxnSpPr>
            <p:spPr>
              <a:xfrm rot="-5400000">
                <a:off x="4564345" y="1027266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7" name="Google Shape;277;p40"/>
              <p:cNvSpPr/>
              <p:nvPr/>
            </p:nvSpPr>
            <p:spPr>
              <a:xfrm rot="2700000" flipH="1">
                <a:off x="4902164" y="991990"/>
                <a:ext cx="151887" cy="151887"/>
              </a:xfrm>
              <a:prstGeom prst="arc">
                <a:avLst>
                  <a:gd name="adj1" fmla="val 17826268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78" name="Google Shape;278;p40"/>
              <p:cNvCxnSpPr>
                <a:stCxn id="277" idx="2"/>
              </p:cNvCxnSpPr>
              <p:nvPr/>
            </p:nvCxnSpPr>
            <p:spPr>
              <a:xfrm rot="5400000">
                <a:off x="4802907" y="1016033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9" name="Google Shape;279;p40"/>
              <p:cNvSpPr/>
              <p:nvPr/>
            </p:nvSpPr>
            <p:spPr>
              <a:xfrm rot="8100000">
                <a:off x="4902164" y="1015506"/>
                <a:ext cx="151887" cy="151887"/>
              </a:xfrm>
              <a:prstGeom prst="arc">
                <a:avLst>
                  <a:gd name="adj1" fmla="val 17776405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80" name="Google Shape;280;p40"/>
              <p:cNvCxnSpPr>
                <a:stCxn id="279" idx="2"/>
              </p:cNvCxnSpPr>
              <p:nvPr/>
            </p:nvCxnSpPr>
            <p:spPr>
              <a:xfrm rot="5400000" flipH="1">
                <a:off x="4802907" y="1023649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81" name="Google Shape;281;p40"/>
            <p:cNvCxnSpPr>
              <a:stCxn id="273" idx="2"/>
              <a:endCxn id="275" idx="2"/>
            </p:cNvCxnSpPr>
            <p:nvPr/>
          </p:nvCxnSpPr>
          <p:spPr>
            <a:xfrm rot="5400000">
              <a:off x="4500745" y="1083250"/>
              <a:ext cx="130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40"/>
            <p:cNvCxnSpPr/>
            <p:nvPr/>
          </p:nvCxnSpPr>
          <p:spPr>
            <a:xfrm flipH="1">
              <a:off x="4527184" y="999281"/>
              <a:ext cx="900" cy="1677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40"/>
            <p:cNvCxnSpPr>
              <a:stCxn id="277" idx="2"/>
              <a:endCxn id="279" idx="2"/>
            </p:cNvCxnSpPr>
            <p:nvPr/>
          </p:nvCxnSpPr>
          <p:spPr>
            <a:xfrm rot="5400000">
              <a:off x="4859007" y="1079633"/>
              <a:ext cx="130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40"/>
            <p:cNvCxnSpPr/>
            <p:nvPr/>
          </p:nvCxnSpPr>
          <p:spPr>
            <a:xfrm>
              <a:off x="4962470" y="999281"/>
              <a:ext cx="900" cy="1677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40"/>
            <p:cNvCxnSpPr>
              <a:stCxn id="272" idx="3"/>
              <a:endCxn id="272" idx="0"/>
            </p:cNvCxnSpPr>
            <p:nvPr/>
          </p:nvCxnSpPr>
          <p:spPr>
            <a:xfrm rot="5400000">
              <a:off x="4745467" y="1079799"/>
              <a:ext cx="117600" cy="1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40"/>
            <p:cNvCxnSpPr/>
            <p:nvPr/>
          </p:nvCxnSpPr>
          <p:spPr>
            <a:xfrm flipH="1">
              <a:off x="4725475" y="1001074"/>
              <a:ext cx="900" cy="1623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40"/>
            <p:cNvCxnSpPr/>
            <p:nvPr/>
          </p:nvCxnSpPr>
          <p:spPr>
            <a:xfrm flipH="1">
              <a:off x="4764450" y="1001074"/>
              <a:ext cx="900" cy="1623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40"/>
            <p:cNvCxnSpPr>
              <a:stCxn id="272" idx="2"/>
              <a:endCxn id="272" idx="1"/>
            </p:cNvCxnSpPr>
            <p:nvPr/>
          </p:nvCxnSpPr>
          <p:spPr>
            <a:xfrm rot="5400000">
              <a:off x="4628017" y="1081749"/>
              <a:ext cx="117600" cy="1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9" name="Google Shape;289;p40"/>
          <p:cNvSpPr txBox="1"/>
          <p:nvPr/>
        </p:nvSpPr>
        <p:spPr>
          <a:xfrm rot="5400000">
            <a:off x="7662779" y="2465970"/>
            <a:ext cx="2009816" cy="18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Michigan Technological University </a:t>
            </a:r>
            <a:endParaRPr sz="1000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3902D-6D8D-DC4E-D631-4653363E4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A6E863-7C0A-71C0-B2BD-B9425A2D2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28" y="1104300"/>
            <a:ext cx="8640144" cy="338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423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Google Shape;1031;p72"/>
          <p:cNvPicPr preferRelativeResize="0"/>
          <p:nvPr/>
        </p:nvPicPr>
        <p:blipFill rotWithShape="1">
          <a:blip r:embed="rId2">
            <a:alphaModFix/>
          </a:blip>
          <a:srcRect l="2117" t="16584" r="32136" b="24377"/>
          <a:stretch/>
        </p:blipFill>
        <p:spPr>
          <a:xfrm rot="16200000" flipH="1">
            <a:off x="6486526" y="142874"/>
            <a:ext cx="2800348" cy="25146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2" name="Google Shape;1032;p72"/>
          <p:cNvSpPr txBox="1">
            <a:spLocks/>
          </p:cNvSpPr>
          <p:nvPr/>
        </p:nvSpPr>
        <p:spPr>
          <a:xfrm>
            <a:off x="3632142" y="1998750"/>
            <a:ext cx="3934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 Black"/>
              <a:buNone/>
              <a:defRPr sz="3000" b="0" i="0" u="none" strike="noStrike" cap="non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 Black"/>
              <a:buNone/>
              <a:defRPr sz="2500" b="0" i="0" u="none" strike="noStrike" cap="non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 Black"/>
              <a:buNone/>
              <a:defRPr sz="2500" b="0" i="0" u="none" strike="noStrike" cap="non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 Black"/>
              <a:buNone/>
              <a:defRPr sz="2500" b="0" i="0" u="none" strike="noStrike" cap="non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 Black"/>
              <a:buNone/>
              <a:defRPr sz="2500" b="0" i="0" u="none" strike="noStrike" cap="non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 Black"/>
              <a:buNone/>
              <a:defRPr sz="2500" b="0" i="0" u="none" strike="noStrike" cap="non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 Black"/>
              <a:buNone/>
              <a:defRPr sz="2500" b="0" i="0" u="none" strike="noStrike" cap="non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 Black"/>
              <a:buNone/>
              <a:defRPr sz="2500" b="0" i="0" u="none" strike="noStrike" cap="non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ato Black"/>
              <a:buNone/>
              <a:defRPr sz="2500" b="0" i="0" u="none" strike="noStrike" cap="none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r>
              <a:rPr lang="en-IN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725143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2"/>
          <p:cNvSpPr txBox="1">
            <a:spLocks noGrp="1"/>
          </p:cNvSpPr>
          <p:nvPr>
            <p:ph type="title"/>
          </p:nvPr>
        </p:nvSpPr>
        <p:spPr>
          <a:xfrm>
            <a:off x="441711" y="121056"/>
            <a:ext cx="35388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Lato Light"/>
                <a:ea typeface="Lato Light"/>
                <a:cs typeface="Lato Light"/>
                <a:sym typeface="Lato Light"/>
              </a:rPr>
              <a:t>Objective</a:t>
            </a:r>
            <a:endParaRPr dirty="0"/>
          </a:p>
        </p:txBody>
      </p:sp>
      <p:pic>
        <p:nvPicPr>
          <p:cNvPr id="314" name="Google Shape;314;p42"/>
          <p:cNvPicPr preferRelativeResize="0"/>
          <p:nvPr/>
        </p:nvPicPr>
        <p:blipFill rotWithShape="1">
          <a:blip r:embed="rId3">
            <a:alphaModFix/>
          </a:blip>
          <a:srcRect l="21226" r="22514"/>
          <a:stretch/>
        </p:blipFill>
        <p:spPr>
          <a:xfrm>
            <a:off x="5490750" y="1635150"/>
            <a:ext cx="2631300" cy="2631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5" name="Google Shape;315;p42"/>
          <p:cNvSpPr/>
          <p:nvPr/>
        </p:nvSpPr>
        <p:spPr>
          <a:xfrm>
            <a:off x="7394775" y="4559475"/>
            <a:ext cx="1117800" cy="85500"/>
          </a:xfrm>
          <a:prstGeom prst="ellipse">
            <a:avLst/>
          </a:prstGeom>
          <a:solidFill>
            <a:srgbClr val="000000">
              <a:alpha val="325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6" name="Google Shape;316;p42"/>
          <p:cNvPicPr preferRelativeResize="0"/>
          <p:nvPr/>
        </p:nvPicPr>
        <p:blipFill rotWithShape="1">
          <a:blip r:embed="rId4">
            <a:alphaModFix/>
          </a:blip>
          <a:srcRect r="3493" b="1787"/>
          <a:stretch/>
        </p:blipFill>
        <p:spPr>
          <a:xfrm>
            <a:off x="7310951" y="2881073"/>
            <a:ext cx="1117799" cy="18003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C5538-A75D-3114-9797-1EE245E92B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41473" y="2035711"/>
            <a:ext cx="5219616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b="1" dirty="0">
                <a:solidFill>
                  <a:schemeClr val="bg1"/>
                </a:solidFill>
                <a:latin typeface="Arial" panose="020B0604020202020204" pitchFamily="34" charset="0"/>
              </a:rPr>
              <a:t>The Project explores different models and technique to classify patients into three categories :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600" b="1" dirty="0">
                <a:solidFill>
                  <a:schemeClr val="bg1"/>
                </a:solidFill>
                <a:latin typeface="Arial" panose="020B0604020202020204" pitchFamily="34" charset="0"/>
              </a:rPr>
              <a:t>Cognitively Normal (CN)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600" b="1" dirty="0">
                <a:solidFill>
                  <a:schemeClr val="bg1"/>
                </a:solidFill>
                <a:latin typeface="Arial" panose="020B0604020202020204" pitchFamily="34" charset="0"/>
              </a:rPr>
              <a:t>Mild Cognitive Impairment (MCI)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600" b="1" dirty="0">
                <a:solidFill>
                  <a:schemeClr val="bg1"/>
                </a:solidFill>
                <a:latin typeface="Arial" panose="020B0604020202020204" pitchFamily="34" charset="0"/>
              </a:rPr>
              <a:t>Alzheimer’s Disease (AD)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>
          <a:extLst>
            <a:ext uri="{FF2B5EF4-FFF2-40B4-BE49-F238E27FC236}">
              <a16:creationId xmlns:a16="http://schemas.microsoft.com/office/drawing/2014/main" id="{9ED93ED9-AECF-7167-90CE-FA4FACEC3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>
            <a:extLst>
              <a:ext uri="{FF2B5EF4-FFF2-40B4-BE49-F238E27FC236}">
                <a16:creationId xmlns:a16="http://schemas.microsoft.com/office/drawing/2014/main" id="{6E21EA85-20ED-D1ED-4E67-2131CFB946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Lato Light"/>
                <a:ea typeface="Lato Light"/>
                <a:cs typeface="Lato Light"/>
                <a:sym typeface="Lato Light"/>
              </a:rPr>
              <a:t>Data Overview</a:t>
            </a:r>
            <a:endParaRPr dirty="0"/>
          </a:p>
        </p:txBody>
      </p:sp>
      <p:sp>
        <p:nvSpPr>
          <p:cNvPr id="240" name="Google Shape;240;p39">
            <a:extLst>
              <a:ext uri="{FF2B5EF4-FFF2-40B4-BE49-F238E27FC236}">
                <a16:creationId xmlns:a16="http://schemas.microsoft.com/office/drawing/2014/main" id="{DA231CF4-2503-DC58-1C7A-668A2BABE9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104300"/>
            <a:ext cx="7704000" cy="34992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279449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</a:rPr>
              <a:t>Data Source  :</a:t>
            </a:r>
          </a:p>
          <a:p>
            <a:pPr marL="736649" lvl="1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</a:rPr>
              <a:t>OASIS -1 Free surfer Data</a:t>
            </a:r>
          </a:p>
          <a:p>
            <a:pPr marL="736649" lvl="1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</a:endParaRPr>
          </a:p>
          <a:p>
            <a:pPr marL="565199" lvl="1" indent="0">
              <a:buClr>
                <a:schemeClr val="dk1"/>
              </a:buClr>
              <a:buSzPts val="1100"/>
              <a:buNone/>
            </a:pPr>
            <a:r>
              <a:rPr lang="en-US" sz="1600" dirty="0">
                <a:solidFill>
                  <a:schemeClr val="bg1"/>
                </a:solidFill>
              </a:rPr>
              <a:t>This set consists of a cross-sectional collection of 416 subjects aged 18 to 96. For each subject, 3 or 4 individual T1-weighted MRI scans obtained in single scan sessions are included. The subjects are all right-handed and include both men and women. 100 of the included subjects over the age of 60 have been clinically diagnosed with very mild to moderate Alzheimer’s disease (AD). Additionally, a reliability data set is included containing 20 nondemented subjects imaged on a subsequent visit within 90 days of their initial session.</a:t>
            </a:r>
            <a:endParaRPr lang="en-IN" sz="1600" dirty="0">
              <a:solidFill>
                <a:schemeClr val="bg1"/>
              </a:solidFill>
            </a:endParaRPr>
          </a:p>
          <a:p>
            <a:pPr marL="736649" lvl="1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</a:endParaRPr>
          </a:p>
          <a:p>
            <a:pPr marL="565199" lvl="1" indent="0">
              <a:buClr>
                <a:schemeClr val="dk1"/>
              </a:buClr>
              <a:buSzPts val="1100"/>
              <a:buNone/>
            </a:pPr>
            <a:endParaRPr lang="en-IN" sz="1600" dirty="0">
              <a:solidFill>
                <a:schemeClr val="bg1"/>
              </a:solidFill>
            </a:endParaRPr>
          </a:p>
          <a:p>
            <a:pPr marL="565199" lvl="1" indent="0">
              <a:buClr>
                <a:schemeClr val="dk1"/>
              </a:buClr>
              <a:buSzPts val="1100"/>
              <a:buNone/>
            </a:pP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41" name="Google Shape;241;p39">
            <a:extLst>
              <a:ext uri="{FF2B5EF4-FFF2-40B4-BE49-F238E27FC236}">
                <a16:creationId xmlns:a16="http://schemas.microsoft.com/office/drawing/2014/main" id="{18074164-B712-CD8E-7DBE-0729878731BC}"/>
              </a:ext>
            </a:extLst>
          </p:cNvPr>
          <p:cNvSpPr txBox="1"/>
          <p:nvPr/>
        </p:nvSpPr>
        <p:spPr>
          <a:xfrm rot="5400000">
            <a:off x="8514275" y="1089675"/>
            <a:ext cx="3381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2025</a:t>
            </a:r>
            <a:endParaRPr sz="1000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grpSp>
        <p:nvGrpSpPr>
          <p:cNvPr id="242" name="Google Shape;242;p39">
            <a:extLst>
              <a:ext uri="{FF2B5EF4-FFF2-40B4-BE49-F238E27FC236}">
                <a16:creationId xmlns:a16="http://schemas.microsoft.com/office/drawing/2014/main" id="{414A49EB-D573-48C7-8B1A-4797679DC274}"/>
              </a:ext>
            </a:extLst>
          </p:cNvPr>
          <p:cNvGrpSpPr/>
          <p:nvPr/>
        </p:nvGrpSpPr>
        <p:grpSpPr>
          <a:xfrm rot="5400000">
            <a:off x="8459352" y="525364"/>
            <a:ext cx="448016" cy="159289"/>
            <a:chOff x="4405045" y="960533"/>
            <a:chExt cx="680462" cy="241934"/>
          </a:xfrm>
        </p:grpSpPr>
        <p:grpSp>
          <p:nvGrpSpPr>
            <p:cNvPr id="243" name="Google Shape;243;p39">
              <a:extLst>
                <a:ext uri="{FF2B5EF4-FFF2-40B4-BE49-F238E27FC236}">
                  <a16:creationId xmlns:a16="http://schemas.microsoft.com/office/drawing/2014/main" id="{3567D3A8-12C7-95AB-C6F0-1764A4B3C09F}"/>
                </a:ext>
              </a:extLst>
            </p:cNvPr>
            <p:cNvGrpSpPr/>
            <p:nvPr/>
          </p:nvGrpSpPr>
          <p:grpSpPr>
            <a:xfrm>
              <a:off x="4405045" y="960533"/>
              <a:ext cx="680462" cy="241934"/>
              <a:chOff x="4405045" y="960533"/>
              <a:chExt cx="680462" cy="241934"/>
            </a:xfrm>
          </p:grpSpPr>
          <p:sp>
            <p:nvSpPr>
              <p:cNvPr id="244" name="Google Shape;244;p39">
                <a:extLst>
                  <a:ext uri="{FF2B5EF4-FFF2-40B4-BE49-F238E27FC236}">
                    <a16:creationId xmlns:a16="http://schemas.microsoft.com/office/drawing/2014/main" id="{8E2B10DF-E092-CCCA-9CD5-EE3C899C5A48}"/>
                  </a:ext>
                </a:extLst>
              </p:cNvPr>
              <p:cNvSpPr/>
              <p:nvPr/>
            </p:nvSpPr>
            <p:spPr>
              <a:xfrm rot="2700000">
                <a:off x="4663796" y="997170"/>
                <a:ext cx="163342" cy="168857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9">
                <a:extLst>
                  <a:ext uri="{FF2B5EF4-FFF2-40B4-BE49-F238E27FC236}">
                    <a16:creationId xmlns:a16="http://schemas.microsoft.com/office/drawing/2014/main" id="{F6EC750A-3B8B-261D-01D3-F7F576938935}"/>
                  </a:ext>
                </a:extLst>
              </p:cNvPr>
              <p:cNvSpPr/>
              <p:nvPr/>
            </p:nvSpPr>
            <p:spPr>
              <a:xfrm rot="-2700000">
                <a:off x="4436501" y="995607"/>
                <a:ext cx="151887" cy="151887"/>
              </a:xfrm>
              <a:prstGeom prst="arc">
                <a:avLst>
                  <a:gd name="adj1" fmla="val 17826268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6" name="Google Shape;246;p39">
                <a:extLst>
                  <a:ext uri="{FF2B5EF4-FFF2-40B4-BE49-F238E27FC236}">
                    <a16:creationId xmlns:a16="http://schemas.microsoft.com/office/drawing/2014/main" id="{41871405-B77D-9850-2EFB-9DCFC79BED88}"/>
                  </a:ext>
                </a:extLst>
              </p:cNvPr>
              <p:cNvCxnSpPr>
                <a:stCxn id="245" idx="2"/>
                <a:endCxn id="244" idx="1"/>
              </p:cNvCxnSpPr>
              <p:nvPr/>
            </p:nvCxnSpPr>
            <p:spPr>
              <a:xfrm rot="-5400000" flipH="1">
                <a:off x="4564345" y="1019650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7" name="Google Shape;247;p39">
                <a:extLst>
                  <a:ext uri="{FF2B5EF4-FFF2-40B4-BE49-F238E27FC236}">
                    <a16:creationId xmlns:a16="http://schemas.microsoft.com/office/drawing/2014/main" id="{2D55A36F-38AE-0293-7146-E7FDB76023DF}"/>
                  </a:ext>
                </a:extLst>
              </p:cNvPr>
              <p:cNvSpPr/>
              <p:nvPr/>
            </p:nvSpPr>
            <p:spPr>
              <a:xfrm rot="-8100000" flipH="1">
                <a:off x="4436501" y="1019123"/>
                <a:ext cx="151887" cy="151887"/>
              </a:xfrm>
              <a:prstGeom prst="arc">
                <a:avLst>
                  <a:gd name="adj1" fmla="val 17776405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8" name="Google Shape;248;p39">
                <a:extLst>
                  <a:ext uri="{FF2B5EF4-FFF2-40B4-BE49-F238E27FC236}">
                    <a16:creationId xmlns:a16="http://schemas.microsoft.com/office/drawing/2014/main" id="{98F37A68-0E3B-EABD-18C2-F281A6F0CBF0}"/>
                  </a:ext>
                </a:extLst>
              </p:cNvPr>
              <p:cNvCxnSpPr>
                <a:stCxn id="247" idx="2"/>
              </p:cNvCxnSpPr>
              <p:nvPr/>
            </p:nvCxnSpPr>
            <p:spPr>
              <a:xfrm rot="-5400000">
                <a:off x="4564345" y="1027266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9" name="Google Shape;249;p39">
                <a:extLst>
                  <a:ext uri="{FF2B5EF4-FFF2-40B4-BE49-F238E27FC236}">
                    <a16:creationId xmlns:a16="http://schemas.microsoft.com/office/drawing/2014/main" id="{868D82E5-72FD-58B4-489B-D766155923CE}"/>
                  </a:ext>
                </a:extLst>
              </p:cNvPr>
              <p:cNvSpPr/>
              <p:nvPr/>
            </p:nvSpPr>
            <p:spPr>
              <a:xfrm rot="2700000" flipH="1">
                <a:off x="4902164" y="991990"/>
                <a:ext cx="151887" cy="151887"/>
              </a:xfrm>
              <a:prstGeom prst="arc">
                <a:avLst>
                  <a:gd name="adj1" fmla="val 17826268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50" name="Google Shape;250;p39">
                <a:extLst>
                  <a:ext uri="{FF2B5EF4-FFF2-40B4-BE49-F238E27FC236}">
                    <a16:creationId xmlns:a16="http://schemas.microsoft.com/office/drawing/2014/main" id="{B40BEF47-471B-9693-E45C-7DA440EF493D}"/>
                  </a:ext>
                </a:extLst>
              </p:cNvPr>
              <p:cNvCxnSpPr>
                <a:stCxn id="249" idx="2"/>
              </p:cNvCxnSpPr>
              <p:nvPr/>
            </p:nvCxnSpPr>
            <p:spPr>
              <a:xfrm rot="5400000">
                <a:off x="4802907" y="1016033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1" name="Google Shape;251;p39">
                <a:extLst>
                  <a:ext uri="{FF2B5EF4-FFF2-40B4-BE49-F238E27FC236}">
                    <a16:creationId xmlns:a16="http://schemas.microsoft.com/office/drawing/2014/main" id="{BC1C1DFC-8B9D-6DC4-DBFC-16955E77DDFA}"/>
                  </a:ext>
                </a:extLst>
              </p:cNvPr>
              <p:cNvSpPr/>
              <p:nvPr/>
            </p:nvSpPr>
            <p:spPr>
              <a:xfrm rot="8100000">
                <a:off x="4902164" y="1015506"/>
                <a:ext cx="151887" cy="151887"/>
              </a:xfrm>
              <a:prstGeom prst="arc">
                <a:avLst>
                  <a:gd name="adj1" fmla="val 17776405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52" name="Google Shape;252;p39">
                <a:extLst>
                  <a:ext uri="{FF2B5EF4-FFF2-40B4-BE49-F238E27FC236}">
                    <a16:creationId xmlns:a16="http://schemas.microsoft.com/office/drawing/2014/main" id="{2C103124-325D-AF72-8661-6F64A9FAEF35}"/>
                  </a:ext>
                </a:extLst>
              </p:cNvPr>
              <p:cNvCxnSpPr>
                <a:stCxn id="251" idx="2"/>
              </p:cNvCxnSpPr>
              <p:nvPr/>
            </p:nvCxnSpPr>
            <p:spPr>
              <a:xfrm rot="5400000" flipH="1">
                <a:off x="4802907" y="1023649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53" name="Google Shape;253;p39">
              <a:extLst>
                <a:ext uri="{FF2B5EF4-FFF2-40B4-BE49-F238E27FC236}">
                  <a16:creationId xmlns:a16="http://schemas.microsoft.com/office/drawing/2014/main" id="{C2B50723-6167-6888-36FD-FA67C2F0F07D}"/>
                </a:ext>
              </a:extLst>
            </p:cNvPr>
            <p:cNvCxnSpPr>
              <a:stCxn id="245" idx="2"/>
              <a:endCxn id="247" idx="2"/>
            </p:cNvCxnSpPr>
            <p:nvPr/>
          </p:nvCxnSpPr>
          <p:spPr>
            <a:xfrm rot="5400000">
              <a:off x="4500745" y="1083250"/>
              <a:ext cx="130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4" name="Google Shape;254;p39">
              <a:extLst>
                <a:ext uri="{FF2B5EF4-FFF2-40B4-BE49-F238E27FC236}">
                  <a16:creationId xmlns:a16="http://schemas.microsoft.com/office/drawing/2014/main" id="{C8089201-C604-0153-E095-470CD7B67A28}"/>
                </a:ext>
              </a:extLst>
            </p:cNvPr>
            <p:cNvCxnSpPr/>
            <p:nvPr/>
          </p:nvCxnSpPr>
          <p:spPr>
            <a:xfrm flipH="1">
              <a:off x="4527184" y="999281"/>
              <a:ext cx="900" cy="1677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5" name="Google Shape;255;p39">
              <a:extLst>
                <a:ext uri="{FF2B5EF4-FFF2-40B4-BE49-F238E27FC236}">
                  <a16:creationId xmlns:a16="http://schemas.microsoft.com/office/drawing/2014/main" id="{5C8B8E04-C85C-4357-1140-130E77CE5B6A}"/>
                </a:ext>
              </a:extLst>
            </p:cNvPr>
            <p:cNvCxnSpPr>
              <a:stCxn id="249" idx="2"/>
              <a:endCxn id="251" idx="2"/>
            </p:cNvCxnSpPr>
            <p:nvPr/>
          </p:nvCxnSpPr>
          <p:spPr>
            <a:xfrm rot="5400000">
              <a:off x="4859007" y="1079633"/>
              <a:ext cx="130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6" name="Google Shape;256;p39">
              <a:extLst>
                <a:ext uri="{FF2B5EF4-FFF2-40B4-BE49-F238E27FC236}">
                  <a16:creationId xmlns:a16="http://schemas.microsoft.com/office/drawing/2014/main" id="{E137812F-A5EF-7D18-AD37-BE65C45B0DBB}"/>
                </a:ext>
              </a:extLst>
            </p:cNvPr>
            <p:cNvCxnSpPr/>
            <p:nvPr/>
          </p:nvCxnSpPr>
          <p:spPr>
            <a:xfrm>
              <a:off x="4962470" y="999281"/>
              <a:ext cx="900" cy="1677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39">
              <a:extLst>
                <a:ext uri="{FF2B5EF4-FFF2-40B4-BE49-F238E27FC236}">
                  <a16:creationId xmlns:a16="http://schemas.microsoft.com/office/drawing/2014/main" id="{0868A608-DFE0-0A82-29F0-40E52FE5F624}"/>
                </a:ext>
              </a:extLst>
            </p:cNvPr>
            <p:cNvCxnSpPr>
              <a:stCxn id="244" idx="3"/>
              <a:endCxn id="244" idx="0"/>
            </p:cNvCxnSpPr>
            <p:nvPr/>
          </p:nvCxnSpPr>
          <p:spPr>
            <a:xfrm rot="5400000">
              <a:off x="4745467" y="1079799"/>
              <a:ext cx="117600" cy="1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39">
              <a:extLst>
                <a:ext uri="{FF2B5EF4-FFF2-40B4-BE49-F238E27FC236}">
                  <a16:creationId xmlns:a16="http://schemas.microsoft.com/office/drawing/2014/main" id="{D80E00DA-64DC-9AFB-23AB-CA6A6E9BAAE9}"/>
                </a:ext>
              </a:extLst>
            </p:cNvPr>
            <p:cNvCxnSpPr/>
            <p:nvPr/>
          </p:nvCxnSpPr>
          <p:spPr>
            <a:xfrm flipH="1">
              <a:off x="4725475" y="1001074"/>
              <a:ext cx="900" cy="1623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39">
              <a:extLst>
                <a:ext uri="{FF2B5EF4-FFF2-40B4-BE49-F238E27FC236}">
                  <a16:creationId xmlns:a16="http://schemas.microsoft.com/office/drawing/2014/main" id="{BD49F165-0530-F733-6581-10F0AF23E256}"/>
                </a:ext>
              </a:extLst>
            </p:cNvPr>
            <p:cNvCxnSpPr/>
            <p:nvPr/>
          </p:nvCxnSpPr>
          <p:spPr>
            <a:xfrm flipH="1">
              <a:off x="4764450" y="1001074"/>
              <a:ext cx="900" cy="1623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" name="Google Shape;260;p39">
              <a:extLst>
                <a:ext uri="{FF2B5EF4-FFF2-40B4-BE49-F238E27FC236}">
                  <a16:creationId xmlns:a16="http://schemas.microsoft.com/office/drawing/2014/main" id="{E8C25754-1D3F-D0B4-40AD-3E17E64F0BCA}"/>
                </a:ext>
              </a:extLst>
            </p:cNvPr>
            <p:cNvCxnSpPr>
              <a:stCxn id="244" idx="2"/>
              <a:endCxn id="244" idx="1"/>
            </p:cNvCxnSpPr>
            <p:nvPr/>
          </p:nvCxnSpPr>
          <p:spPr>
            <a:xfrm rot="5400000">
              <a:off x="4628017" y="1081749"/>
              <a:ext cx="117600" cy="1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1" name="Google Shape;261;p39">
            <a:extLst>
              <a:ext uri="{FF2B5EF4-FFF2-40B4-BE49-F238E27FC236}">
                <a16:creationId xmlns:a16="http://schemas.microsoft.com/office/drawing/2014/main" id="{6E70551F-9C39-5A3D-5098-1A57CC42FC6A}"/>
              </a:ext>
            </a:extLst>
          </p:cNvPr>
          <p:cNvSpPr txBox="1"/>
          <p:nvPr/>
        </p:nvSpPr>
        <p:spPr>
          <a:xfrm rot="5400000">
            <a:off x="7691052" y="2437696"/>
            <a:ext cx="1986370" cy="21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Michigan Technological University </a:t>
            </a:r>
            <a:endParaRPr sz="1000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val="2070182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947E7-6F96-B372-BF24-300CAB64A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4467F6-A41D-F95A-BE6D-5820397AB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024" y="1104300"/>
            <a:ext cx="8058912" cy="332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57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>
          <a:extLst>
            <a:ext uri="{FF2B5EF4-FFF2-40B4-BE49-F238E27FC236}">
              <a16:creationId xmlns:a16="http://schemas.microsoft.com/office/drawing/2014/main" id="{761A6C64-4633-47F0-638E-9E03D4C8D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>
            <a:extLst>
              <a:ext uri="{FF2B5EF4-FFF2-40B4-BE49-F238E27FC236}">
                <a16:creationId xmlns:a16="http://schemas.microsoft.com/office/drawing/2014/main" id="{74D671B8-D826-247F-5D42-B817E49DFF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9619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Lato Light"/>
                <a:ea typeface="Lato Light"/>
                <a:cs typeface="Lato Light"/>
                <a:sym typeface="Lato Light"/>
              </a:rPr>
              <a:t>Data Preprocessing</a:t>
            </a:r>
            <a:endParaRPr dirty="0"/>
          </a:p>
        </p:txBody>
      </p:sp>
      <p:sp>
        <p:nvSpPr>
          <p:cNvPr id="241" name="Google Shape;241;p39">
            <a:extLst>
              <a:ext uri="{FF2B5EF4-FFF2-40B4-BE49-F238E27FC236}">
                <a16:creationId xmlns:a16="http://schemas.microsoft.com/office/drawing/2014/main" id="{9E388132-CD1C-C3B9-8A7D-FF3D46DB0004}"/>
              </a:ext>
            </a:extLst>
          </p:cNvPr>
          <p:cNvSpPr txBox="1"/>
          <p:nvPr/>
        </p:nvSpPr>
        <p:spPr>
          <a:xfrm rot="5400000">
            <a:off x="8514275" y="1089675"/>
            <a:ext cx="3381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2025</a:t>
            </a:r>
            <a:endParaRPr sz="1000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grpSp>
        <p:nvGrpSpPr>
          <p:cNvPr id="242" name="Google Shape;242;p39">
            <a:extLst>
              <a:ext uri="{FF2B5EF4-FFF2-40B4-BE49-F238E27FC236}">
                <a16:creationId xmlns:a16="http://schemas.microsoft.com/office/drawing/2014/main" id="{B7444D12-713A-D0B1-D2C2-A33D315F7546}"/>
              </a:ext>
            </a:extLst>
          </p:cNvPr>
          <p:cNvGrpSpPr/>
          <p:nvPr/>
        </p:nvGrpSpPr>
        <p:grpSpPr>
          <a:xfrm rot="5400000">
            <a:off x="8459352" y="525364"/>
            <a:ext cx="448016" cy="159289"/>
            <a:chOff x="4405045" y="960533"/>
            <a:chExt cx="680462" cy="241934"/>
          </a:xfrm>
        </p:grpSpPr>
        <p:grpSp>
          <p:nvGrpSpPr>
            <p:cNvPr id="243" name="Google Shape;243;p39">
              <a:extLst>
                <a:ext uri="{FF2B5EF4-FFF2-40B4-BE49-F238E27FC236}">
                  <a16:creationId xmlns:a16="http://schemas.microsoft.com/office/drawing/2014/main" id="{51A41173-119E-D80B-29D1-DF56FF3FBDA0}"/>
                </a:ext>
              </a:extLst>
            </p:cNvPr>
            <p:cNvGrpSpPr/>
            <p:nvPr/>
          </p:nvGrpSpPr>
          <p:grpSpPr>
            <a:xfrm>
              <a:off x="4405045" y="960533"/>
              <a:ext cx="680462" cy="241934"/>
              <a:chOff x="4405045" y="960533"/>
              <a:chExt cx="680462" cy="241934"/>
            </a:xfrm>
          </p:grpSpPr>
          <p:sp>
            <p:nvSpPr>
              <p:cNvPr id="244" name="Google Shape;244;p39">
                <a:extLst>
                  <a:ext uri="{FF2B5EF4-FFF2-40B4-BE49-F238E27FC236}">
                    <a16:creationId xmlns:a16="http://schemas.microsoft.com/office/drawing/2014/main" id="{D0436EE0-105D-DFD7-2414-43FCA5196619}"/>
                  </a:ext>
                </a:extLst>
              </p:cNvPr>
              <p:cNvSpPr/>
              <p:nvPr/>
            </p:nvSpPr>
            <p:spPr>
              <a:xfrm rot="2700000">
                <a:off x="4663796" y="997170"/>
                <a:ext cx="163342" cy="168857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9">
                <a:extLst>
                  <a:ext uri="{FF2B5EF4-FFF2-40B4-BE49-F238E27FC236}">
                    <a16:creationId xmlns:a16="http://schemas.microsoft.com/office/drawing/2014/main" id="{02D2326E-A922-7711-CC93-E2237E9E7B80}"/>
                  </a:ext>
                </a:extLst>
              </p:cNvPr>
              <p:cNvSpPr/>
              <p:nvPr/>
            </p:nvSpPr>
            <p:spPr>
              <a:xfrm rot="-2700000">
                <a:off x="4436501" y="995607"/>
                <a:ext cx="151887" cy="151887"/>
              </a:xfrm>
              <a:prstGeom prst="arc">
                <a:avLst>
                  <a:gd name="adj1" fmla="val 17826268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6" name="Google Shape;246;p39">
                <a:extLst>
                  <a:ext uri="{FF2B5EF4-FFF2-40B4-BE49-F238E27FC236}">
                    <a16:creationId xmlns:a16="http://schemas.microsoft.com/office/drawing/2014/main" id="{17FA2BAF-2A5C-2531-79BF-506A5A77C43B}"/>
                  </a:ext>
                </a:extLst>
              </p:cNvPr>
              <p:cNvCxnSpPr>
                <a:stCxn id="245" idx="2"/>
                <a:endCxn id="244" idx="1"/>
              </p:cNvCxnSpPr>
              <p:nvPr/>
            </p:nvCxnSpPr>
            <p:spPr>
              <a:xfrm rot="-5400000" flipH="1">
                <a:off x="4564345" y="1019650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7" name="Google Shape;247;p39">
                <a:extLst>
                  <a:ext uri="{FF2B5EF4-FFF2-40B4-BE49-F238E27FC236}">
                    <a16:creationId xmlns:a16="http://schemas.microsoft.com/office/drawing/2014/main" id="{00064302-85F9-E2EF-81C6-1555CB8BBB55}"/>
                  </a:ext>
                </a:extLst>
              </p:cNvPr>
              <p:cNvSpPr/>
              <p:nvPr/>
            </p:nvSpPr>
            <p:spPr>
              <a:xfrm rot="-8100000" flipH="1">
                <a:off x="4436501" y="1019123"/>
                <a:ext cx="151887" cy="151887"/>
              </a:xfrm>
              <a:prstGeom prst="arc">
                <a:avLst>
                  <a:gd name="adj1" fmla="val 17776405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8" name="Google Shape;248;p39">
                <a:extLst>
                  <a:ext uri="{FF2B5EF4-FFF2-40B4-BE49-F238E27FC236}">
                    <a16:creationId xmlns:a16="http://schemas.microsoft.com/office/drawing/2014/main" id="{F1D494F5-0885-B041-2469-729BF66657D8}"/>
                  </a:ext>
                </a:extLst>
              </p:cNvPr>
              <p:cNvCxnSpPr>
                <a:stCxn id="247" idx="2"/>
              </p:cNvCxnSpPr>
              <p:nvPr/>
            </p:nvCxnSpPr>
            <p:spPr>
              <a:xfrm rot="-5400000">
                <a:off x="4564345" y="1027266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9" name="Google Shape;249;p39">
                <a:extLst>
                  <a:ext uri="{FF2B5EF4-FFF2-40B4-BE49-F238E27FC236}">
                    <a16:creationId xmlns:a16="http://schemas.microsoft.com/office/drawing/2014/main" id="{815C29F3-5E94-E255-2FF6-B5A3BB96A2B0}"/>
                  </a:ext>
                </a:extLst>
              </p:cNvPr>
              <p:cNvSpPr/>
              <p:nvPr/>
            </p:nvSpPr>
            <p:spPr>
              <a:xfrm rot="2700000" flipH="1">
                <a:off x="4902164" y="991990"/>
                <a:ext cx="151887" cy="151887"/>
              </a:xfrm>
              <a:prstGeom prst="arc">
                <a:avLst>
                  <a:gd name="adj1" fmla="val 17826268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50" name="Google Shape;250;p39">
                <a:extLst>
                  <a:ext uri="{FF2B5EF4-FFF2-40B4-BE49-F238E27FC236}">
                    <a16:creationId xmlns:a16="http://schemas.microsoft.com/office/drawing/2014/main" id="{D5732CA9-3424-8245-4A08-C26DDE745A17}"/>
                  </a:ext>
                </a:extLst>
              </p:cNvPr>
              <p:cNvCxnSpPr>
                <a:stCxn id="249" idx="2"/>
              </p:cNvCxnSpPr>
              <p:nvPr/>
            </p:nvCxnSpPr>
            <p:spPr>
              <a:xfrm rot="5400000">
                <a:off x="4802907" y="1016033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1" name="Google Shape;251;p39">
                <a:extLst>
                  <a:ext uri="{FF2B5EF4-FFF2-40B4-BE49-F238E27FC236}">
                    <a16:creationId xmlns:a16="http://schemas.microsoft.com/office/drawing/2014/main" id="{36389C54-F1BE-9153-C1FE-D2018918A4B5}"/>
                  </a:ext>
                </a:extLst>
              </p:cNvPr>
              <p:cNvSpPr/>
              <p:nvPr/>
            </p:nvSpPr>
            <p:spPr>
              <a:xfrm rot="8100000">
                <a:off x="4902164" y="1015506"/>
                <a:ext cx="151887" cy="151887"/>
              </a:xfrm>
              <a:prstGeom prst="arc">
                <a:avLst>
                  <a:gd name="adj1" fmla="val 17776405"/>
                  <a:gd name="adj2" fmla="val 0"/>
                </a:avLst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52" name="Google Shape;252;p39">
                <a:extLst>
                  <a:ext uri="{FF2B5EF4-FFF2-40B4-BE49-F238E27FC236}">
                    <a16:creationId xmlns:a16="http://schemas.microsoft.com/office/drawing/2014/main" id="{6A13E6D6-304E-1716-2C47-B85696BC324B}"/>
                  </a:ext>
                </a:extLst>
              </p:cNvPr>
              <p:cNvCxnSpPr>
                <a:stCxn id="251" idx="2"/>
              </p:cNvCxnSpPr>
              <p:nvPr/>
            </p:nvCxnSpPr>
            <p:spPr>
              <a:xfrm rot="5400000" flipH="1">
                <a:off x="4802907" y="1023649"/>
                <a:ext cx="123300" cy="119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53" name="Google Shape;253;p39">
              <a:extLst>
                <a:ext uri="{FF2B5EF4-FFF2-40B4-BE49-F238E27FC236}">
                  <a16:creationId xmlns:a16="http://schemas.microsoft.com/office/drawing/2014/main" id="{D99B0045-D4AF-0B66-E5A8-F91F6110524D}"/>
                </a:ext>
              </a:extLst>
            </p:cNvPr>
            <p:cNvCxnSpPr>
              <a:stCxn id="245" idx="2"/>
              <a:endCxn id="247" idx="2"/>
            </p:cNvCxnSpPr>
            <p:nvPr/>
          </p:nvCxnSpPr>
          <p:spPr>
            <a:xfrm rot="5400000">
              <a:off x="4500745" y="1083250"/>
              <a:ext cx="130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4" name="Google Shape;254;p39">
              <a:extLst>
                <a:ext uri="{FF2B5EF4-FFF2-40B4-BE49-F238E27FC236}">
                  <a16:creationId xmlns:a16="http://schemas.microsoft.com/office/drawing/2014/main" id="{2E744240-C1C6-5140-6A20-07B1291952E8}"/>
                </a:ext>
              </a:extLst>
            </p:cNvPr>
            <p:cNvCxnSpPr/>
            <p:nvPr/>
          </p:nvCxnSpPr>
          <p:spPr>
            <a:xfrm flipH="1">
              <a:off x="4527184" y="999281"/>
              <a:ext cx="900" cy="1677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5" name="Google Shape;255;p39">
              <a:extLst>
                <a:ext uri="{FF2B5EF4-FFF2-40B4-BE49-F238E27FC236}">
                  <a16:creationId xmlns:a16="http://schemas.microsoft.com/office/drawing/2014/main" id="{ECAEE94E-6E37-E049-F4D9-D0200F2F2490}"/>
                </a:ext>
              </a:extLst>
            </p:cNvPr>
            <p:cNvCxnSpPr>
              <a:stCxn id="249" idx="2"/>
              <a:endCxn id="251" idx="2"/>
            </p:cNvCxnSpPr>
            <p:nvPr/>
          </p:nvCxnSpPr>
          <p:spPr>
            <a:xfrm rot="5400000">
              <a:off x="4859007" y="1079633"/>
              <a:ext cx="130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6" name="Google Shape;256;p39">
              <a:extLst>
                <a:ext uri="{FF2B5EF4-FFF2-40B4-BE49-F238E27FC236}">
                  <a16:creationId xmlns:a16="http://schemas.microsoft.com/office/drawing/2014/main" id="{070922D8-DD0C-4B62-D895-0B71806C2DF8}"/>
                </a:ext>
              </a:extLst>
            </p:cNvPr>
            <p:cNvCxnSpPr/>
            <p:nvPr/>
          </p:nvCxnSpPr>
          <p:spPr>
            <a:xfrm>
              <a:off x="4962470" y="999281"/>
              <a:ext cx="900" cy="1677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39">
              <a:extLst>
                <a:ext uri="{FF2B5EF4-FFF2-40B4-BE49-F238E27FC236}">
                  <a16:creationId xmlns:a16="http://schemas.microsoft.com/office/drawing/2014/main" id="{5BEA3ED2-2BAC-1DDF-DD2C-D629954EDF24}"/>
                </a:ext>
              </a:extLst>
            </p:cNvPr>
            <p:cNvCxnSpPr>
              <a:stCxn id="244" idx="3"/>
              <a:endCxn id="244" idx="0"/>
            </p:cNvCxnSpPr>
            <p:nvPr/>
          </p:nvCxnSpPr>
          <p:spPr>
            <a:xfrm rot="5400000">
              <a:off x="4745467" y="1079799"/>
              <a:ext cx="117600" cy="1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39">
              <a:extLst>
                <a:ext uri="{FF2B5EF4-FFF2-40B4-BE49-F238E27FC236}">
                  <a16:creationId xmlns:a16="http://schemas.microsoft.com/office/drawing/2014/main" id="{4B57665D-52E0-6755-A795-CB677BF4DB90}"/>
                </a:ext>
              </a:extLst>
            </p:cNvPr>
            <p:cNvCxnSpPr/>
            <p:nvPr/>
          </p:nvCxnSpPr>
          <p:spPr>
            <a:xfrm flipH="1">
              <a:off x="4725475" y="1001074"/>
              <a:ext cx="900" cy="1623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39">
              <a:extLst>
                <a:ext uri="{FF2B5EF4-FFF2-40B4-BE49-F238E27FC236}">
                  <a16:creationId xmlns:a16="http://schemas.microsoft.com/office/drawing/2014/main" id="{10E12FF7-F471-B979-EBEE-7A738D077CF5}"/>
                </a:ext>
              </a:extLst>
            </p:cNvPr>
            <p:cNvCxnSpPr/>
            <p:nvPr/>
          </p:nvCxnSpPr>
          <p:spPr>
            <a:xfrm flipH="1">
              <a:off x="4764450" y="1001074"/>
              <a:ext cx="900" cy="162300"/>
            </a:xfrm>
            <a:prstGeom prst="straightConnector1">
              <a:avLst/>
            </a:pr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" name="Google Shape;260;p39">
              <a:extLst>
                <a:ext uri="{FF2B5EF4-FFF2-40B4-BE49-F238E27FC236}">
                  <a16:creationId xmlns:a16="http://schemas.microsoft.com/office/drawing/2014/main" id="{4FCB2D38-D737-1CFF-2611-9C96648C3138}"/>
                </a:ext>
              </a:extLst>
            </p:cNvPr>
            <p:cNvCxnSpPr>
              <a:stCxn id="244" idx="2"/>
              <a:endCxn id="244" idx="1"/>
            </p:cNvCxnSpPr>
            <p:nvPr/>
          </p:nvCxnSpPr>
          <p:spPr>
            <a:xfrm rot="5400000">
              <a:off x="4628017" y="1081749"/>
              <a:ext cx="117600" cy="1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1" name="Google Shape;261;p39">
            <a:extLst>
              <a:ext uri="{FF2B5EF4-FFF2-40B4-BE49-F238E27FC236}">
                <a16:creationId xmlns:a16="http://schemas.microsoft.com/office/drawing/2014/main" id="{EDDF0412-E526-F0FC-0F5C-1B707120F39C}"/>
              </a:ext>
            </a:extLst>
          </p:cNvPr>
          <p:cNvSpPr txBox="1"/>
          <p:nvPr/>
        </p:nvSpPr>
        <p:spPr>
          <a:xfrm rot="5400000">
            <a:off x="7691052" y="2437696"/>
            <a:ext cx="1986370" cy="21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Michigan Technological University </a:t>
            </a:r>
            <a:endParaRPr sz="1000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053BB-E254-2E90-2DEE-3634B2409C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20725" y="961502"/>
            <a:ext cx="7338187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Merged OASIS -1 Free Surfer Data with demographic data using Subject ID 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Dropped Unnecessary Column like Subject ID , Diagnosis, CDR, M/F, Hand, Delay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6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Also dropped any rows with missing values.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Class Balancing: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Applied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Synthetic Minority Over-sampling Technique (SMOTE)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to address class imbalance issues and enhance model reliability.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6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Encoded Target Labels using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labelEncoder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Data Splitting &amp; Scaling: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Divided data into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training and testing sets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(train-test split). </a:t>
            </a:r>
          </a:p>
        </p:txBody>
      </p:sp>
    </p:spTree>
    <p:extLst>
      <p:ext uri="{BB962C8B-B14F-4D97-AF65-F5344CB8AC3E}">
        <p14:creationId xmlns:p14="http://schemas.microsoft.com/office/powerpoint/2010/main" val="3733167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A36AB-51BD-4D31-C74A-313CE3CB8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30C999-2AD1-57D4-B732-F6904F586C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800" dirty="0"/>
              <a:t>Models Evaluated :</a:t>
            </a:r>
          </a:p>
          <a:p>
            <a:pPr lvl="1"/>
            <a:r>
              <a:rPr lang="en-IN" sz="1800" dirty="0"/>
              <a:t>Random Forest </a:t>
            </a:r>
          </a:p>
          <a:p>
            <a:pPr lvl="1"/>
            <a:r>
              <a:rPr lang="en-IN" sz="1800" dirty="0" err="1"/>
              <a:t>XGBoost</a:t>
            </a:r>
            <a:endParaRPr lang="en-IN" sz="1800" dirty="0"/>
          </a:p>
          <a:p>
            <a:pPr lvl="1"/>
            <a:r>
              <a:rPr lang="en-IN" sz="1800" dirty="0"/>
              <a:t>1D CNN</a:t>
            </a:r>
          </a:p>
        </p:txBody>
      </p:sp>
    </p:spTree>
    <p:extLst>
      <p:ext uri="{BB962C8B-B14F-4D97-AF65-F5344CB8AC3E}">
        <p14:creationId xmlns:p14="http://schemas.microsoft.com/office/powerpoint/2010/main" val="2554858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8908D-A21E-6C14-D162-9050A428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Random Forest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FB69D-6437-EE89-4281-98DA9B50FA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IN" sz="1600" b="1" i="0" dirty="0">
                <a:solidFill>
                  <a:srgbClr val="F8FAFF"/>
                </a:solidFill>
                <a:effectLst/>
                <a:latin typeface="+mj-lt"/>
              </a:rPr>
              <a:t>Mixed Data Handling</a:t>
            </a:r>
            <a:r>
              <a:rPr lang="en-IN" sz="1600" b="0" i="0" dirty="0">
                <a:solidFill>
                  <a:srgbClr val="F8FAFF"/>
                </a:solidFill>
                <a:effectLst/>
                <a:latin typeface="+mj-lt"/>
              </a:rPr>
              <a:t> – Works with numerical (brain volumes, age) and categorical (SES) features.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IN" sz="1600" b="1" i="0" dirty="0">
                <a:solidFill>
                  <a:srgbClr val="F8FAFF"/>
                </a:solidFill>
                <a:effectLst/>
                <a:latin typeface="+mj-lt"/>
              </a:rPr>
              <a:t>Class Imbalance Robustness</a:t>
            </a:r>
            <a:r>
              <a:rPr lang="en-IN" sz="1600" b="0" i="0" dirty="0">
                <a:solidFill>
                  <a:srgbClr val="F8FAFF"/>
                </a:solidFill>
                <a:effectLst/>
                <a:latin typeface="+mj-lt"/>
              </a:rPr>
              <a:t> – Mitigates bias in imbalanced data 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IN" sz="1600" b="1" i="0" dirty="0">
                <a:solidFill>
                  <a:srgbClr val="F8FAFF"/>
                </a:solidFill>
                <a:effectLst/>
                <a:latin typeface="+mj-lt"/>
              </a:rPr>
              <a:t>Feature Importance</a:t>
            </a:r>
            <a:r>
              <a:rPr lang="en-IN" sz="1600" b="0" i="0" dirty="0">
                <a:solidFill>
                  <a:srgbClr val="F8FAFF"/>
                </a:solidFill>
                <a:effectLst/>
                <a:latin typeface="+mj-lt"/>
              </a:rPr>
              <a:t> – Ranks key brain regions for diagnosis (critical for medical insights).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en-IN" sz="1600" b="1" i="0" dirty="0">
                <a:solidFill>
                  <a:srgbClr val="F8FAFF"/>
                </a:solidFill>
                <a:effectLst/>
                <a:latin typeface="+mj-lt"/>
              </a:rPr>
              <a:t>Overfitting Resistance</a:t>
            </a:r>
            <a:r>
              <a:rPr lang="en-IN" sz="1600" b="0" i="0" dirty="0">
                <a:solidFill>
                  <a:srgbClr val="F8FAFF"/>
                </a:solidFill>
                <a:effectLst/>
                <a:latin typeface="+mj-lt"/>
              </a:rPr>
              <a:t> – Bagging reduces overfitting, ideal for smaller medical datasets.</a:t>
            </a:r>
          </a:p>
        </p:txBody>
      </p:sp>
    </p:spTree>
    <p:extLst>
      <p:ext uri="{BB962C8B-B14F-4D97-AF65-F5344CB8AC3E}">
        <p14:creationId xmlns:p14="http://schemas.microsoft.com/office/powerpoint/2010/main" val="4070800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6041D-480C-E770-4E7F-B1B9EF64C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B74FF5-EEE9-532F-95CC-773F178FD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891" y="1333327"/>
            <a:ext cx="5506218" cy="24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800238"/>
      </p:ext>
    </p:extLst>
  </p:cSld>
  <p:clrMapOvr>
    <a:masterClrMapping/>
  </p:clrMapOvr>
</p:sld>
</file>

<file path=ppt/theme/theme1.xml><?xml version="1.0" encoding="utf-8"?>
<a:theme xmlns:a="http://schemas.openxmlformats.org/drawingml/2006/main" name="About DNA Day by Slidesgo">
  <a:themeElements>
    <a:clrScheme name="Simple Light">
      <a:dk1>
        <a:srgbClr val="240916"/>
      </a:dk1>
      <a:lt1>
        <a:srgbClr val="FFFFFF"/>
      </a:lt1>
      <a:dk2>
        <a:srgbClr val="2A165D"/>
      </a:dk2>
      <a:lt2>
        <a:srgbClr val="95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5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476</Words>
  <Application>Microsoft Office PowerPoint</Application>
  <PresentationFormat>On-screen Show (16:9)</PresentationFormat>
  <Paragraphs>66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Lato Light</vt:lpstr>
      <vt:lpstr>Roboto Condensed Light</vt:lpstr>
      <vt:lpstr>Montserrat Medium</vt:lpstr>
      <vt:lpstr>Lato Black</vt:lpstr>
      <vt:lpstr>Lato</vt:lpstr>
      <vt:lpstr>About DNA Day by Slidesgo</vt:lpstr>
      <vt:lpstr>Analysis of Early Alzheimer’s Diagnosis</vt:lpstr>
      <vt:lpstr>Goal</vt:lpstr>
      <vt:lpstr>Objective</vt:lpstr>
      <vt:lpstr>Data Overview</vt:lpstr>
      <vt:lpstr>Data</vt:lpstr>
      <vt:lpstr>Data Preprocessing</vt:lpstr>
      <vt:lpstr>Model Selection</vt:lpstr>
      <vt:lpstr>Random Forest</vt:lpstr>
      <vt:lpstr>RF</vt:lpstr>
      <vt:lpstr>XGBoost</vt:lpstr>
      <vt:lpstr>XGBoost</vt:lpstr>
      <vt:lpstr>1D CNN</vt:lpstr>
      <vt:lpstr>1D CNN</vt:lpstr>
      <vt:lpstr>1D CNN</vt:lpstr>
      <vt:lpstr>1D CNN</vt:lpstr>
      <vt:lpstr>With Balanced dataset (After SMOT)</vt:lpstr>
      <vt:lpstr>1D CNN (SMOT)</vt:lpstr>
      <vt:lpstr>1D CNN (SMOT)</vt:lpstr>
      <vt:lpstr>Top Features of Data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SHUBHAM TIWARI</dc:creator>
  <cp:lastModifiedBy>SHUBHAM TIWARI</cp:lastModifiedBy>
  <cp:revision>4</cp:revision>
  <dcterms:modified xsi:type="dcterms:W3CDTF">2025-04-19T02:38:07Z</dcterms:modified>
</cp:coreProperties>
</file>